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64"/>
  </p:notesMasterIdLst>
  <p:sldIdLst>
    <p:sldId id="256" r:id="rId2"/>
    <p:sldId id="319" r:id="rId3"/>
    <p:sldId id="359" r:id="rId4"/>
    <p:sldId id="614" r:id="rId5"/>
    <p:sldId id="503" r:id="rId6"/>
    <p:sldId id="552" r:id="rId7"/>
    <p:sldId id="662" r:id="rId8"/>
    <p:sldId id="624" r:id="rId9"/>
    <p:sldId id="628" r:id="rId10"/>
    <p:sldId id="629" r:id="rId11"/>
    <p:sldId id="630" r:id="rId12"/>
    <p:sldId id="631" r:id="rId13"/>
    <p:sldId id="274" r:id="rId14"/>
    <p:sldId id="636" r:id="rId15"/>
    <p:sldId id="663" r:id="rId16"/>
    <p:sldId id="555" r:id="rId17"/>
    <p:sldId id="635" r:id="rId18"/>
    <p:sldId id="642" r:id="rId19"/>
    <p:sldId id="643" r:id="rId20"/>
    <p:sldId id="644" r:id="rId21"/>
    <p:sldId id="645" r:id="rId22"/>
    <p:sldId id="648" r:id="rId23"/>
    <p:sldId id="665" r:id="rId24"/>
    <p:sldId id="670" r:id="rId25"/>
    <p:sldId id="672" r:id="rId26"/>
    <p:sldId id="696" r:id="rId27"/>
    <p:sldId id="676" r:id="rId28"/>
    <p:sldId id="684" r:id="rId29"/>
    <p:sldId id="693" r:id="rId30"/>
    <p:sldId id="697" r:id="rId31"/>
    <p:sldId id="699" r:id="rId32"/>
    <p:sldId id="700" r:id="rId33"/>
    <p:sldId id="701" r:id="rId34"/>
    <p:sldId id="703" r:id="rId35"/>
    <p:sldId id="705" r:id="rId36"/>
    <p:sldId id="709" r:id="rId37"/>
    <p:sldId id="710" r:id="rId38"/>
    <p:sldId id="711" r:id="rId39"/>
    <p:sldId id="712" r:id="rId40"/>
    <p:sldId id="461" r:id="rId41"/>
    <p:sldId id="462" r:id="rId42"/>
    <p:sldId id="490" r:id="rId43"/>
    <p:sldId id="718" r:id="rId44"/>
    <p:sldId id="719" r:id="rId45"/>
    <p:sldId id="496" r:id="rId46"/>
    <p:sldId id="498" r:id="rId47"/>
    <p:sldId id="619" r:id="rId48"/>
    <p:sldId id="623" r:id="rId49"/>
    <p:sldId id="723" r:id="rId50"/>
    <p:sldId id="724" r:id="rId51"/>
    <p:sldId id="726" r:id="rId52"/>
    <p:sldId id="728" r:id="rId53"/>
    <p:sldId id="729" r:id="rId54"/>
    <p:sldId id="730" r:id="rId55"/>
    <p:sldId id="734" r:id="rId56"/>
    <p:sldId id="735" r:id="rId57"/>
    <p:sldId id="736" r:id="rId58"/>
    <p:sldId id="660" r:id="rId59"/>
    <p:sldId id="661" r:id="rId60"/>
    <p:sldId id="346" r:id="rId61"/>
    <p:sldId id="357" r:id="rId62"/>
    <p:sldId id="348" r:id="rId6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84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10 -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DAE5C-EEF7-42DC-87FD-47906848D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E3C96-E0D3-45B0-A56B-D1E8985AA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After you open a file and read from it or write to it, you need to close it</a:t>
            </a:r>
          </a:p>
          <a:p>
            <a:r>
              <a:rPr lang="en-US" dirty="0"/>
              <a:t>Files take up resources on the system, so having too many open files is wasteful</a:t>
            </a:r>
          </a:p>
          <a:p>
            <a:r>
              <a:rPr lang="en-US" dirty="0"/>
              <a:t>There can be issues with reading or writing a file that another program has open</a:t>
            </a:r>
          </a:p>
          <a:p>
            <a:r>
              <a:rPr lang="en-US" dirty="0"/>
              <a:t>Some of your data might get lost if you're writing to a file and forget to close it before your program ends</a:t>
            </a:r>
          </a:p>
          <a:p>
            <a:r>
              <a:rPr lang="en-US" dirty="0"/>
              <a:t>To close a file, call the file reference's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close()</a:t>
            </a:r>
            <a:r>
              <a:rPr lang="en-US" dirty="0"/>
              <a:t> method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D199BC-8154-42FD-A648-52F7498B2B0B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file.close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85781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500FB-9C18-489E-8DFF-D1048CE47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en-US" dirty="0"/>
              <a:t>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FAA1B-36F9-4CA5-98CB-9CB20F9EA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it's annoying to have to remember to close a file, Python has syntax that makes it unnecessary</a:t>
            </a:r>
          </a:p>
          <a:p>
            <a:r>
              <a:rPr lang="en-US" dirty="0"/>
              <a:t>This alternative style starts with the keyword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</a:p>
          <a:p>
            <a:r>
              <a:rPr lang="en-US" dirty="0"/>
              <a:t>Then, code using the file is in an indented block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file is automatically closed after the indented block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54B9A3-88F8-4A08-B8D4-33C6AD8A80A5}"/>
              </a:ext>
            </a:extLst>
          </p:cNvPr>
          <p:cNvSpPr txBox="1">
            <a:spLocks/>
          </p:cNvSpPr>
          <p:nvPr/>
        </p:nvSpPr>
        <p:spPr>
          <a:xfrm>
            <a:off x="609600" y="3886200"/>
            <a:ext cx="10972800" cy="1752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with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'data.txt'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file: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# Do the reading you want to do with file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# Do some calculations</a:t>
            </a:r>
          </a:p>
        </p:txBody>
      </p:sp>
    </p:spTree>
    <p:extLst>
      <p:ext uri="{BB962C8B-B14F-4D97-AF65-F5344CB8AC3E}">
        <p14:creationId xmlns:p14="http://schemas.microsoft.com/office/powerpoint/2010/main" val="410491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AED62-84FF-40A3-BE7B-EBE1C9877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/>
              <a:t> with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32FFB-2990-4014-97C6-770DD5921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line of a file might contain several data fields.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/>
              <a:t> method can be used to break a line into a list of fields</a:t>
            </a:r>
          </a:p>
          <a:p>
            <a:r>
              <a:rPr lang="en-US" dirty="0"/>
              <a:t>For example, a comma-separated-value (CSV) file divides values with commas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B2BFDC9-E085-41F6-8FB4-CDE95A8D008F}"/>
              </a:ext>
            </a:extLst>
          </p:cNvPr>
          <p:cNvSpPr txBox="1">
            <a:spLocks/>
          </p:cNvSpPr>
          <p:nvPr/>
        </p:nvSpPr>
        <p:spPr>
          <a:xfrm>
            <a:off x="609600" y="4572000"/>
            <a:ext cx="10972800" cy="1752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with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'data.csv'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data: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line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data: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column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','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(column)</a:t>
            </a:r>
          </a:p>
        </p:txBody>
      </p:sp>
    </p:spTree>
    <p:extLst>
      <p:ext uri="{BB962C8B-B14F-4D97-AF65-F5344CB8AC3E}">
        <p14:creationId xmlns:p14="http://schemas.microsoft.com/office/powerpoint/2010/main" val="38092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BE66D8-E8AC-48F7-8381-D938351FE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methods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4138673-DD0D-4BEB-83CB-82B2BCAB8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8"/>
          </a:xfrm>
        </p:spPr>
        <p:txBody>
          <a:bodyPr>
            <a:normAutofit fontScale="85000" lnSpcReduction="20000"/>
          </a:bodyPr>
          <a:lstStyle/>
          <a:p>
            <a:pPr marL="457200" indent="-433388">
              <a:buFont typeface="Wingdings" panose="05000000000000000000" pitchFamily="2" charset="2"/>
              <a:buChar char="§"/>
            </a:pPr>
            <a:r>
              <a:rPr lang="en-US" dirty="0"/>
              <a:t>Here are a few useful file methods that can be used for reading or writing individual lines or characters: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read()</a:t>
            </a:r>
            <a:r>
              <a:rPr lang="en-US" dirty="0"/>
              <a:t>		Reads entire file as a single string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read(n)</a:t>
            </a:r>
            <a:r>
              <a:rPr lang="en-US" dirty="0"/>
              <a:t>		Reads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characters from file as a string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		Reads the next line of the file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  <a:r>
              <a:rPr lang="en-US" dirty="0"/>
              <a:t>	Reads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characters from the next line of the file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readlines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	Reads all the lines of the file as a list of strings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readlines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  <a:r>
              <a:rPr lang="en-US" dirty="0"/>
              <a:t>	Reads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lines of the file as a list of strings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write(s)</a:t>
            </a:r>
            <a:r>
              <a:rPr lang="en-US" dirty="0"/>
              <a:t>		Write the string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 to the file</a:t>
            </a:r>
          </a:p>
          <a:p>
            <a:pPr marL="457200" indent="-433388">
              <a:buFont typeface="Wingdings" panose="05000000000000000000" pitchFamily="2" charset="2"/>
              <a:buChar char="§"/>
            </a:pPr>
            <a:r>
              <a:rPr lang="en-US" dirty="0"/>
              <a:t>Each of these file methods would be called on an open file reference: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C75BC03-911F-4E1A-8FBA-F86899C7D599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with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'data.txt'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data: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firstLine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data.readline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40417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7297D9-99C1-4995-80F8-06E6F0F13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Loops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CFBDD9-92E3-4721-806C-4BC03117ED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93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Anatomy of a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>
                <a:latin typeface="+mn-lt"/>
                <a:cs typeface="Courier New" pitchFamily="49" charset="0"/>
              </a:rPr>
              <a:t> loop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2800" y="1671221"/>
            <a:ext cx="1981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486400" y="1670427"/>
            <a:ext cx="3505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191000" y="3137892"/>
            <a:ext cx="4343400" cy="298144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52800" y="1671222"/>
            <a:ext cx="7086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while condition :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statement1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statement2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800" b="1" dirty="0" err="1">
                <a:latin typeface="Courier New" pitchFamily="49" charset="0"/>
                <a:cs typeface="Courier New" pitchFamily="49" charset="0"/>
              </a:rPr>
              <a:t>statementn</a:t>
            </a:r>
            <a:endParaRPr lang="en-US" sz="4800" b="1" dirty="0">
              <a:latin typeface="Courier New" pitchFamily="49" charset="0"/>
              <a:cs typeface="Courier New" pitchFamily="49" charset="0"/>
            </a:endParaRPr>
          </a:p>
          <a:p>
            <a:endParaRPr lang="en-US" sz="4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00200" y="3755410"/>
            <a:ext cx="243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/>
              <a:t>A whole bunch of statements</a:t>
            </a:r>
          </a:p>
        </p:txBody>
      </p:sp>
    </p:spTree>
    <p:extLst>
      <p:ext uri="{BB962C8B-B14F-4D97-AF65-F5344CB8AC3E}">
        <p14:creationId xmlns:p14="http://schemas.microsoft.com/office/powerpoint/2010/main" val="364771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3" grpId="0" animBg="1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for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while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/>
              <a:t> loop executes each statement one by one</a:t>
            </a:r>
          </a:p>
          <a:p>
            <a:r>
              <a:rPr lang="en-US" dirty="0"/>
              <a:t>When execution gets to the bottom, it jumps to the top</a:t>
            </a:r>
          </a:p>
          <a:p>
            <a:r>
              <a:rPr lang="en-US" dirty="0"/>
              <a:t>If the condition is still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  (i.e.,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100</a:t>
            </a:r>
            <a:r>
              <a:rPr lang="en-US" dirty="0"/>
              <a:t>), it repeats the loop</a:t>
            </a:r>
          </a:p>
          <a:p>
            <a:r>
              <a:rPr lang="en-US" dirty="0"/>
              <a:t>In Python, some tasks can only be done with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loop because we don't know how many times they will repeat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2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FD25F-D485-4184-9519-BCC1E5114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308FC0-FAA7-4F56-804B-FB23094D30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06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128BD-A57B-4BF1-86A1-7E865BF1B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list comprehension for 10 perfect squares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56A62-8FAA-40C2-B5C7-79823F777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 we already know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append()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List comprehension version: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C9FC431-B28B-4B1C-85D6-D42331FD4D6D}"/>
              </a:ext>
            </a:extLst>
          </p:cNvPr>
          <p:cNvSpPr txBox="1">
            <a:spLocks/>
          </p:cNvSpPr>
          <p:nvPr/>
        </p:nvSpPr>
        <p:spPr>
          <a:xfrm>
            <a:off x="609600" y="2514600"/>
            <a:ext cx="10972800" cy="167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 = []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range(10):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values.append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**2)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3B9E8C9-132D-44B8-A07B-6B19D9AC7017}"/>
              </a:ext>
            </a:extLst>
          </p:cNvPr>
          <p:cNvSpPr txBox="1">
            <a:spLocks/>
          </p:cNvSpPr>
          <p:nvPr/>
        </p:nvSpPr>
        <p:spPr>
          <a:xfrm>
            <a:off x="609600" y="54102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 = [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**2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range(10)]</a:t>
            </a:r>
          </a:p>
        </p:txBody>
      </p:sp>
    </p:spTree>
    <p:extLst>
      <p:ext uri="{BB962C8B-B14F-4D97-AF65-F5344CB8AC3E}">
        <p14:creationId xmlns:p14="http://schemas.microsoft.com/office/powerpoint/2010/main" val="205154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128BD-A57B-4BF1-86A1-7E865BF1B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list comprehension for perfect squares of odd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56A62-8FAA-40C2-B5C7-79823F777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 we already know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append()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List comprehension version: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C9FC431-B28B-4B1C-85D6-D42331FD4D6D}"/>
              </a:ext>
            </a:extLst>
          </p:cNvPr>
          <p:cNvSpPr txBox="1">
            <a:spLocks/>
          </p:cNvSpPr>
          <p:nvPr/>
        </p:nvSpPr>
        <p:spPr>
          <a:xfrm>
            <a:off x="609600" y="2514600"/>
            <a:ext cx="10972800" cy="167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 = []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range(10):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% 2 == 1: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values.append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**2)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3B9E8C9-132D-44B8-A07B-6B19D9AC7017}"/>
              </a:ext>
            </a:extLst>
          </p:cNvPr>
          <p:cNvSpPr txBox="1">
            <a:spLocks/>
          </p:cNvSpPr>
          <p:nvPr/>
        </p:nvSpPr>
        <p:spPr>
          <a:xfrm>
            <a:off x="609600" y="54102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 = [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**2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range(10)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% 2 == 1]</a:t>
            </a:r>
          </a:p>
        </p:txBody>
      </p:sp>
    </p:spTree>
    <p:extLst>
      <p:ext uri="{BB962C8B-B14F-4D97-AF65-F5344CB8AC3E}">
        <p14:creationId xmlns:p14="http://schemas.microsoft.com/office/powerpoint/2010/main" val="128392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Regular expressions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B2A11-80E6-4224-940C-A5DFB5C8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1369A-AE8C-4902-B887-A55CE927A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list comprehension looks like: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en-US" dirty="0"/>
              <a:t> part is any single Python expression that generates a value (and usually involves your iterating variable)</a:t>
            </a:r>
          </a:p>
          <a:p>
            <a:r>
              <a:rPr lang="en-US" dirty="0"/>
              <a:t>You can use any variable,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/>
              <a:t> here is just an example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iterable</a:t>
            </a:r>
            <a:r>
              <a:rPr lang="en-US" dirty="0"/>
              <a:t> is anything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 can loop over, like a string, another list, or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  <a:r>
              <a:rPr lang="en-US" dirty="0"/>
              <a:t> function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dirty="0"/>
              <a:t> part is optional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F55EEB3-A123-49C3-B2E0-52E34D73944A}"/>
              </a:ext>
            </a:extLst>
          </p:cNvPr>
          <p:cNvSpPr txBox="1">
            <a:spLocks/>
          </p:cNvSpPr>
          <p:nvPr/>
        </p:nvSpPr>
        <p:spPr>
          <a:xfrm>
            <a:off x="609600" y="25146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 algn="ctr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expression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56695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9035FB-8E7A-43C6-BF0F-4DFD804C9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Data from the Internet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6BDB94-A436-4346-BFEB-91F8A6C7AF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87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F94AB-3BB7-4EB2-AAF9-91BC35C0E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AD9DF-4C31-4455-AE96-3C8946E98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URL</a:t>
            </a:r>
            <a:r>
              <a:rPr lang="en-US" dirty="0"/>
              <a:t> is an abbreviation for Uniform Resource Locator</a:t>
            </a:r>
          </a:p>
          <a:p>
            <a:r>
              <a:rPr lang="en-US" dirty="0"/>
              <a:t>Format:   </a:t>
            </a:r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protocol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resource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parameters</a:t>
            </a:r>
          </a:p>
          <a:p>
            <a:pPr lvl="1"/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http://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faculty.otterbein.edu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wittman1/comp1800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 lvl="1"/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https://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www.youtube.com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/watch</a:t>
            </a: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?v=GQf25_9NOts</a:t>
            </a:r>
          </a:p>
          <a:p>
            <a:r>
              <a:rPr lang="en-US" dirty="0"/>
              <a:t>Hosts are often given as domains</a:t>
            </a:r>
          </a:p>
          <a:p>
            <a:pPr lvl="1"/>
            <a:r>
              <a:rPr lang="en-US" dirty="0"/>
              <a:t>Top-level domain: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edu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Second-level domain: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otterbein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Subdomain: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faculty</a:t>
            </a:r>
            <a:endParaRPr lang="en-US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38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A1B06-06C2-4391-BABE-7EC50CF83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(JavaScript Object Notation)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D8AB5-0C91-43DE-97F4-175761286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JSON is an industry standard data structure for transmitting data across network connections</a:t>
            </a:r>
          </a:p>
          <a:p>
            <a:r>
              <a:rPr lang="en-US" dirty="0"/>
              <a:t>It uses dictionaries and lists to create hierarchical and structured repositories of data that can be accessed programmatically</a:t>
            </a:r>
          </a:p>
          <a:p>
            <a:r>
              <a:rPr lang="en-US" dirty="0"/>
              <a:t>JSON data itself is always a string</a:t>
            </a:r>
          </a:p>
          <a:p>
            <a:r>
              <a:rPr lang="en-US" dirty="0"/>
              <a:t>Example JSON data: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F844A3-85BB-4917-BBDF-3C76F5D43DCB}"/>
              </a:ext>
            </a:extLst>
          </p:cNvPr>
          <p:cNvSpPr txBox="1">
            <a:spLocks/>
          </p:cNvSpPr>
          <p:nvPr/>
        </p:nvSpPr>
        <p:spPr>
          <a:xfrm>
            <a:off x="609600" y="5410200"/>
            <a:ext cx="10972800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'{"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artist":"Led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Zeppelin", "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name":"Stairway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to Heaven",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"length":"7:55", "year":1971}'</a:t>
            </a:r>
          </a:p>
        </p:txBody>
      </p:sp>
    </p:spTree>
    <p:extLst>
      <p:ext uri="{BB962C8B-B14F-4D97-AF65-F5344CB8AC3E}">
        <p14:creationId xmlns:p14="http://schemas.microsoft.com/office/powerpoint/2010/main" val="401380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4061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RGB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9144000" cy="4625609"/>
          </a:xfrm>
        </p:spPr>
        <p:txBody>
          <a:bodyPr>
            <a:normAutofit/>
          </a:bodyPr>
          <a:lstStyle/>
          <a:p>
            <a:r>
              <a:rPr lang="en-US" dirty="0"/>
              <a:t>One system for representing color is </a:t>
            </a:r>
            <a:r>
              <a:rPr lang="en-US" b="1" dirty="0"/>
              <a:t>RGB</a:t>
            </a:r>
          </a:p>
          <a:p>
            <a:r>
              <a:rPr lang="en-US" dirty="0"/>
              <a:t>With </a:t>
            </a:r>
            <a:r>
              <a:rPr lang="en-US" b="1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b="1" dirty="0">
                <a:solidFill>
                  <a:srgbClr val="00B050"/>
                </a:solidFill>
              </a:rPr>
              <a:t>Green</a:t>
            </a:r>
            <a:r>
              <a:rPr lang="en-US" dirty="0"/>
              <a:t>, and </a:t>
            </a:r>
            <a:r>
              <a:rPr lang="en-US" b="1" dirty="0">
                <a:solidFill>
                  <a:srgbClr val="0000FF"/>
                </a:solidFill>
              </a:rPr>
              <a:t>Blue</a:t>
            </a:r>
            <a:r>
              <a:rPr lang="en-US" dirty="0"/>
              <a:t> components, you can combine them to make most visible colors</a:t>
            </a:r>
          </a:p>
          <a:p>
            <a:r>
              <a:rPr lang="en-US" dirty="0"/>
              <a:t>Combining colors is an additive process:</a:t>
            </a:r>
          </a:p>
          <a:p>
            <a:pPr lvl="1"/>
            <a:r>
              <a:rPr lang="en-US" dirty="0"/>
              <a:t>With no colors, the background is black</a:t>
            </a:r>
          </a:p>
          <a:p>
            <a:pPr lvl="1"/>
            <a:r>
              <a:rPr lang="en-US" dirty="0"/>
              <a:t>Adding colors never makes a darker color</a:t>
            </a:r>
          </a:p>
          <a:p>
            <a:pPr lvl="1"/>
            <a:r>
              <a:rPr lang="en-US" dirty="0"/>
              <a:t>Pure </a:t>
            </a:r>
            <a:r>
              <a:rPr lang="en-US" b="1" dirty="0">
                <a:solidFill>
                  <a:srgbClr val="FF0000"/>
                </a:solidFill>
              </a:rPr>
              <a:t>Red </a:t>
            </a:r>
            <a:r>
              <a:rPr lang="en-US" dirty="0"/>
              <a:t>added to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pure </a:t>
            </a:r>
            <a:r>
              <a:rPr lang="en-US" b="1" dirty="0">
                <a:solidFill>
                  <a:srgbClr val="00B050"/>
                </a:solidFill>
              </a:rPr>
              <a:t>Green</a:t>
            </a:r>
            <a:r>
              <a:rPr lang="en-US" dirty="0"/>
              <a:t> added to pure </a:t>
            </a:r>
            <a:r>
              <a:rPr lang="en-US" b="1" dirty="0">
                <a:solidFill>
                  <a:srgbClr val="0000FF"/>
                </a:solidFill>
              </a:rPr>
              <a:t>Blue</a:t>
            </a:r>
            <a:r>
              <a:rPr lang="en-US" dirty="0"/>
              <a:t> makes </a:t>
            </a:r>
            <a:r>
              <a:rPr lang="en-US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2700000" algn="tl" rotWithShape="0">
                    <a:prstClr val="black"/>
                  </a:outerShdw>
                </a:effectLst>
              </a:rPr>
              <a:t>White</a:t>
            </a:r>
          </a:p>
          <a:p>
            <a:r>
              <a:rPr lang="en-US" b="1" dirty="0"/>
              <a:t>RGB</a:t>
            </a:r>
            <a:r>
              <a:rPr lang="en-US" dirty="0"/>
              <a:t> is a good model for computer screens</a:t>
            </a:r>
          </a:p>
          <a:p>
            <a:pPr lvl="1"/>
            <a:endParaRPr lang="en-US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53600" y="2971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7172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FEE67-9D8C-42A5-ACC5-CBF4F3E46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Pixels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09E5D-1F8A-4A38-B3B9-260496ECC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705600" cy="4625609"/>
          </a:xfrm>
        </p:spPr>
        <p:txBody>
          <a:bodyPr/>
          <a:lstStyle/>
          <a:p>
            <a:r>
              <a:rPr lang="en-US" dirty="0"/>
              <a:t>All computer images are made up of </a:t>
            </a:r>
            <a:r>
              <a:rPr lang="en-US" b="1" dirty="0"/>
              <a:t>pixels</a:t>
            </a:r>
          </a:p>
          <a:p>
            <a:pPr lvl="1"/>
            <a:r>
              <a:rPr lang="en-US" dirty="0"/>
              <a:t>Short for </a:t>
            </a:r>
            <a:r>
              <a:rPr lang="en-US" b="1" dirty="0"/>
              <a:t>picture elements</a:t>
            </a:r>
          </a:p>
          <a:p>
            <a:r>
              <a:rPr lang="en-US" dirty="0"/>
              <a:t>Each pixel is a single color</a:t>
            </a:r>
          </a:p>
          <a:p>
            <a:r>
              <a:rPr lang="en-US" dirty="0"/>
              <a:t>The smaller the pixels, the more realistic the image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F786D5-9436-4263-B743-386A5FCCC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057400"/>
            <a:ext cx="3810000" cy="381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5C2C94-C3A6-45E3-9239-0EDC6545C14F}"/>
              </a:ext>
            </a:extLst>
          </p:cNvPr>
          <p:cNvSpPr txBox="1"/>
          <p:nvPr/>
        </p:nvSpPr>
        <p:spPr>
          <a:xfrm>
            <a:off x="7772400" y="59436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Image by </a:t>
            </a:r>
            <a:r>
              <a:rPr lang="en-US" sz="1000" dirty="0" err="1"/>
              <a:t>Rego</a:t>
            </a:r>
            <a:r>
              <a:rPr lang="en-US" sz="1000" dirty="0"/>
              <a:t> </a:t>
            </a:r>
            <a:r>
              <a:rPr lang="en-US" sz="1000" dirty="0" err="1"/>
              <a:t>Korosi</a:t>
            </a:r>
            <a:endParaRPr lang="en-US" sz="1000" dirty="0"/>
          </a:p>
          <a:p>
            <a:pPr algn="ctr"/>
            <a:r>
              <a:rPr lang="en-US" sz="1000" dirty="0"/>
              <a:t>https://www.flickr.com/photos/korosirego/4592913123/</a:t>
            </a:r>
          </a:p>
        </p:txBody>
      </p:sp>
    </p:spTree>
    <p:extLst>
      <p:ext uri="{BB962C8B-B14F-4D97-AF65-F5344CB8AC3E}">
        <p14:creationId xmlns:p14="http://schemas.microsoft.com/office/powerpoint/2010/main" val="361854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</a:t>
            </a:r>
            <a:r>
              <a:rPr lang="en-US"/>
              <a:t>use </a:t>
            </a:r>
            <a:r>
              <a:rPr lang="en-US">
                <a:latin typeface="Courier New" pitchFamily="49" charset="0"/>
                <a:cs typeface="Courier New" pitchFamily="49" charset="0"/>
              </a:rPr>
              <a:t>Pixel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create a custom color: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Create colors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Pixel</a:t>
            </a:r>
            <a:r>
              <a:rPr lang="en-US" dirty="0"/>
              <a:t> to specify </a:t>
            </a:r>
            <a:r>
              <a:rPr lang="en-US" b="1" dirty="0">
                <a:solidFill>
                  <a:srgbClr val="FF0000"/>
                </a:solidFill>
              </a:rPr>
              <a:t>R</a:t>
            </a:r>
            <a:r>
              <a:rPr lang="en-US" b="1" dirty="0">
                <a:solidFill>
                  <a:srgbClr val="00B050"/>
                </a:solidFill>
              </a:rPr>
              <a:t>G</a:t>
            </a:r>
            <a:r>
              <a:rPr lang="en-US" b="1" dirty="0">
                <a:solidFill>
                  <a:srgbClr val="0000FF"/>
                </a:solidFill>
              </a:rPr>
              <a:t>B</a:t>
            </a:r>
            <a:r>
              <a:rPr lang="en-US" dirty="0"/>
              <a:t> values</a:t>
            </a:r>
          </a:p>
          <a:p>
            <a:r>
              <a:rPr lang="en-US" dirty="0"/>
              <a:t>Get individual values using: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getRed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getGreen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getBlue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14600"/>
            <a:ext cx="10972800" cy="10668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color = Pixel(255,165,0)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orange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green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color.getGreen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89256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Image</a:t>
            </a:r>
            <a:r>
              <a:rPr lang="en-US" dirty="0"/>
              <a:t> methods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09600" y="1635503"/>
          <a:ext cx="10972800" cy="4993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Method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Use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FileImage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file)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+mn-lt"/>
                          <a:cs typeface="+mn-cs"/>
                        </a:rPr>
                        <a:t>Creates</a:t>
                      </a:r>
                      <a:r>
                        <a:rPr lang="en-US" sz="2400" b="0" baseline="0" dirty="0">
                          <a:latin typeface="+mn-lt"/>
                          <a:cs typeface="+mn-cs"/>
                        </a:rPr>
                        <a:t> an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Image</a:t>
                      </a:r>
                      <a:r>
                        <a:rPr lang="en-US" sz="2400" b="0" baseline="0" dirty="0">
                          <a:latin typeface="+mn-lt"/>
                          <a:cs typeface="+mn-cs"/>
                        </a:rPr>
                        <a:t> object from a file name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37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EmptyImage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(width, height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Creates a</a:t>
                      </a:r>
                      <a:r>
                        <a:rPr lang="en-US" sz="2400" baseline="0" dirty="0"/>
                        <a:t> blank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Image</a:t>
                      </a:r>
                      <a:r>
                        <a:rPr lang="en-US" sz="2400" baseline="0" dirty="0"/>
                        <a:t> of size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width</a:t>
                      </a:r>
                      <a:r>
                        <a:rPr lang="en-US" sz="2400" dirty="0"/>
                        <a:t> by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height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getW</a:t>
                      </a:r>
                      <a:r>
                        <a:rPr lang="en-US" sz="2400" b="1" baseline="0" dirty="0" err="1">
                          <a:latin typeface="Courier New" pitchFamily="49" charset="0"/>
                          <a:cs typeface="Courier New" pitchFamily="49" charset="0"/>
                        </a:rPr>
                        <a:t>idth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Return the width of the image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585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getHeight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Return the height of the image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getPixel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(x, y)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Return the 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Pixel</a:t>
                      </a:r>
                      <a:r>
                        <a:rPr lang="en-US" sz="2400" baseline="0" dirty="0"/>
                        <a:t> which is the color at (</a:t>
                      </a:r>
                      <a:r>
                        <a:rPr lang="en-US" sz="2400" b="1" baseline="0" dirty="0" err="1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lang="en-US" sz="2400" baseline="0" dirty="0" err="1"/>
                        <a:t>,</a:t>
                      </a:r>
                      <a:r>
                        <a:rPr lang="en-US" sz="2400" b="1" baseline="0" dirty="0" err="1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lang="en-US" sz="2400" baseline="0" dirty="0"/>
                        <a:t>)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setPixel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(x, y, pixel)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Set the 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Pixel</a:t>
                      </a:r>
                      <a:r>
                        <a:rPr lang="en-US" sz="2400" baseline="0" dirty="0"/>
                        <a:t> object at (</a:t>
                      </a:r>
                      <a:r>
                        <a:rPr lang="en-US" sz="2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aseline="0" dirty="0" err="1"/>
                        <a:t>,</a:t>
                      </a:r>
                      <a:r>
                        <a:rPr lang="en-US" sz="2400" b="1" baseline="0" dirty="0" err="1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lang="en-US" sz="2400" baseline="0" dirty="0"/>
                        <a:t>) to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pixel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save(file)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Save the 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Image</a:t>
                      </a:r>
                      <a:r>
                        <a:rPr lang="en-US" sz="2400" dirty="0"/>
                        <a:t> to the file with the given file name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7219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788E1-97A2-4084-B33A-AC3754EC2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1C12C-25A0-484B-A67A-C46FEAC23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26441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 can put loops inside of other loops</a:t>
            </a:r>
          </a:p>
          <a:p>
            <a:r>
              <a:rPr lang="en-US" dirty="0"/>
              <a:t>Doing so is useful when we want to perform a repeated task as part of another repeated task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Loop over every column in an image</a:t>
            </a:r>
          </a:p>
          <a:p>
            <a:pPr lvl="2"/>
            <a:r>
              <a:rPr lang="en-US" dirty="0"/>
              <a:t>For each column, loop over every row</a:t>
            </a:r>
          </a:p>
          <a:p>
            <a:endParaRPr lang="en-US" dirty="0"/>
          </a:p>
          <a:p>
            <a:r>
              <a:rPr lang="en-US" dirty="0"/>
              <a:t>Code: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9E8FC6-4A61-4B54-8C5C-F22D62D04892}"/>
              </a:ext>
            </a:extLst>
          </p:cNvPr>
          <p:cNvSpPr/>
          <p:nvPr/>
        </p:nvSpPr>
        <p:spPr>
          <a:xfrm>
            <a:off x="609600" y="4887204"/>
            <a:ext cx="10972799" cy="15897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normAutofit/>
          </a:bodyPr>
          <a:lstStyle/>
          <a:p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picture.getWidth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()):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 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picture.getHeight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()):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 something</a:t>
            </a:r>
          </a:p>
        </p:txBody>
      </p:sp>
    </p:spTree>
    <p:extLst>
      <p:ext uri="{BB962C8B-B14F-4D97-AF65-F5344CB8AC3E}">
        <p14:creationId xmlns:p14="http://schemas.microsoft.com/office/powerpoint/2010/main" val="143417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Namespaces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803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AFEF3-BF07-4979-9701-BDB6CBC4D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Builtins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D7DD7-15E2-480B-A2BC-42D8C04D2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Some special functions are always available and don't need to be imported</a:t>
            </a:r>
          </a:p>
          <a:p>
            <a:r>
              <a:rPr lang="en-US" dirty="0"/>
              <a:t>These are called </a:t>
            </a:r>
            <a:r>
              <a:rPr lang="en-US" b="1" dirty="0" err="1"/>
              <a:t>builtins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IDLE shows these in </a:t>
            </a:r>
            <a:r>
              <a:rPr lang="en-US" b="1" dirty="0">
                <a:solidFill>
                  <a:srgbClr val="7030A0"/>
                </a:solidFill>
              </a:rPr>
              <a:t>purple</a:t>
            </a:r>
            <a:r>
              <a:rPr lang="en-US" dirty="0"/>
              <a:t> font</a:t>
            </a:r>
          </a:p>
          <a:p>
            <a:r>
              <a:rPr lang="en-US" dirty="0"/>
              <a:t>There are more, but these are the ones we've talked about in class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101091-86BA-42FB-8199-0D4E56156B68}"/>
              </a:ext>
            </a:extLst>
          </p:cNvPr>
          <p:cNvSpPr txBox="1"/>
          <p:nvPr/>
        </p:nvSpPr>
        <p:spPr>
          <a:xfrm>
            <a:off x="1524000" y="2971800"/>
            <a:ext cx="10210800" cy="2743200"/>
          </a:xfrm>
          <a:prstGeom prst="rect">
            <a:avLst/>
          </a:prstGeom>
          <a:noFill/>
        </p:spPr>
        <p:txBody>
          <a:bodyPr wrap="square" numCol="2" rtlCol="0">
            <a:normAutofit fontScale="92500" lnSpcReduction="20000"/>
          </a:bodyPr>
          <a:lstStyle/>
          <a:p>
            <a:pPr lvl="1"/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int()</a:t>
            </a:r>
          </a:p>
          <a:p>
            <a:pPr lvl="1"/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max()</a:t>
            </a:r>
          </a:p>
          <a:p>
            <a:pPr lvl="1"/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min()</a:t>
            </a:r>
          </a:p>
          <a:p>
            <a:pPr lvl="1"/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round()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sum()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0262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34725-B740-4150-BC87-9D7A53AF1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Importing a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7492B-86BB-452D-9798-DE1F5FDEE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of the imports in this class have been importing a module</a:t>
            </a:r>
          </a:p>
          <a:p>
            <a:r>
              <a:rPr lang="en-US" dirty="0"/>
              <a:t>Doing so gives you access to code in the module</a:t>
            </a:r>
          </a:p>
          <a:p>
            <a:r>
              <a:rPr lang="en-US" dirty="0"/>
              <a:t>But it also requires you to type the name of the module with using stuff from 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2BF988-B4B1-4447-9FB2-6D091459F64D}"/>
              </a:ext>
            </a:extLst>
          </p:cNvPr>
          <p:cNvSpPr/>
          <p:nvPr/>
        </p:nvSpPr>
        <p:spPr>
          <a:xfrm>
            <a:off x="609600" y="4572000"/>
            <a:ext cx="10972799" cy="1905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math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math.pi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(5))</a:t>
            </a:r>
          </a:p>
          <a:p>
            <a:endParaRPr lang="en-US" sz="28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90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34725-B740-4150-BC87-9D7A53AF1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Importing from a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7492B-86BB-452D-9798-DE1F5FDEE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74143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If you don't want to type the name of a module, you can import functions or objects from the module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even import everything from a module, using the wildcard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problem is that you will run into problems if something is named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pi</a:t>
            </a:r>
            <a:r>
              <a:rPr lang="en-US" dirty="0"/>
              <a:t>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dirty="0"/>
              <a:t> in another module you import everything from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2BF988-B4B1-4447-9FB2-6D091459F64D}"/>
              </a:ext>
            </a:extLst>
          </p:cNvPr>
          <p:cNvSpPr/>
          <p:nvPr/>
        </p:nvSpPr>
        <p:spPr>
          <a:xfrm>
            <a:off x="765544" y="2514600"/>
            <a:ext cx="10972799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import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pi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(pi)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no math. needed!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841DC6-E8BB-4306-8D5F-834C9ED5D9D0}"/>
              </a:ext>
            </a:extLst>
          </p:cNvPr>
          <p:cNvSpPr/>
          <p:nvPr/>
        </p:nvSpPr>
        <p:spPr>
          <a:xfrm>
            <a:off x="762000" y="4267200"/>
            <a:ext cx="10972799" cy="11826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92500" lnSpcReduction="10000"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import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(pi)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math. is never needed again!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(sqrt(5))</a:t>
            </a:r>
            <a:endParaRPr lang="en-US" sz="28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06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Variables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057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40672-4804-493A-ADFD-37F98F37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a function in a variable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B6396-B9EF-4D96-8933-21E06BD19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5682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if what we wanted to store wasn't a value but was an </a:t>
            </a:r>
            <a:r>
              <a:rPr lang="en-US" b="1" dirty="0"/>
              <a:t>action </a:t>
            </a:r>
            <a:r>
              <a:rPr lang="en-US" dirty="0"/>
              <a:t>instead?</a:t>
            </a:r>
          </a:p>
          <a:p>
            <a:r>
              <a:rPr lang="en-US" dirty="0"/>
              <a:t>We can store </a:t>
            </a:r>
            <a:r>
              <a:rPr lang="en-US" b="1" dirty="0"/>
              <a:t>functions</a:t>
            </a:r>
            <a:r>
              <a:rPr lang="en-US" dirty="0"/>
              <a:t> into variables</a:t>
            </a:r>
          </a:p>
          <a:p>
            <a:r>
              <a:rPr lang="en-US" dirty="0"/>
              <a:t>All you have to do is use the name of the function without the parentheses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782EAF-B67F-4FF4-B7E4-BE0FF3294DD0}"/>
              </a:ext>
            </a:extLst>
          </p:cNvPr>
          <p:cNvSpPr/>
          <p:nvPr/>
        </p:nvSpPr>
        <p:spPr>
          <a:xfrm>
            <a:off x="609600" y="4343400"/>
            <a:ext cx="10972799" cy="2133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lnSpcReduction="10000"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math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action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no parentheses, just the name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(5))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square root of 5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(action(5))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also prints square root of 5</a:t>
            </a:r>
          </a:p>
        </p:txBody>
      </p:sp>
    </p:spTree>
    <p:extLst>
      <p:ext uri="{BB962C8B-B14F-4D97-AF65-F5344CB8AC3E}">
        <p14:creationId xmlns:p14="http://schemas.microsoft.com/office/powerpoint/2010/main" val="302476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6C25E-2A6C-4349-B502-F1B9BB651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can make a function that does anything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D00F9-93E0-478F-93E8-AA422C447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function will apply any function (called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action</a:t>
            </a:r>
            <a:r>
              <a:rPr lang="en-US" dirty="0"/>
              <a:t>) to everything in the list, with a given starting value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1566A1-15B6-45B7-B235-2A6D448673E8}"/>
              </a:ext>
            </a:extLst>
          </p:cNvPr>
          <p:cNvSpPr/>
          <p:nvPr/>
        </p:nvSpPr>
        <p:spPr>
          <a:xfrm>
            <a:off x="609600" y="3124200"/>
            <a:ext cx="10972799" cy="2667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process(values, action, starting):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 = starting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values: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result = action(result, value)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result</a:t>
            </a:r>
          </a:p>
        </p:txBody>
      </p:sp>
    </p:spTree>
    <p:extLst>
      <p:ext uri="{BB962C8B-B14F-4D97-AF65-F5344CB8AC3E}">
        <p14:creationId xmlns:p14="http://schemas.microsoft.com/office/powerpoint/2010/main" val="188434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BB5C0-00C6-4726-9287-7D4915045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make a few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36AAF-6AA4-4D35-920F-DE94021B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functions are functions we can use with process</a:t>
            </a:r>
          </a:p>
          <a:p>
            <a:r>
              <a:rPr lang="en-US" dirty="0"/>
              <a:t>One adds two numbers, and the other multiplies them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82CCEF-B7B3-42DD-B16A-D615CCD04F93}"/>
              </a:ext>
            </a:extLst>
          </p:cNvPr>
          <p:cNvSpPr/>
          <p:nvPr/>
        </p:nvSpPr>
        <p:spPr>
          <a:xfrm>
            <a:off x="609600" y="3124200"/>
            <a:ext cx="10972799" cy="2667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add(a, b):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+ b</a:t>
            </a:r>
          </a:p>
          <a:p>
            <a:endParaRPr lang="en-US" sz="28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multiply(a, b):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* b</a:t>
            </a:r>
          </a:p>
        </p:txBody>
      </p:sp>
    </p:spTree>
    <p:extLst>
      <p:ext uri="{BB962C8B-B14F-4D97-AF65-F5344CB8AC3E}">
        <p14:creationId xmlns:p14="http://schemas.microsoft.com/office/powerpoint/2010/main" val="273056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29F35-88D9-40FA-A7F8-7FE4B89C5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our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C2FEC-CA02-485D-A74D-10F75EA7C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we can call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process</a:t>
            </a:r>
            <a:r>
              <a:rPr lang="en-US" dirty="0"/>
              <a:t> with the actions we defined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can even use a built-in function 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86BCCC-5A7A-4582-A84F-ADFD951822E8}"/>
              </a:ext>
            </a:extLst>
          </p:cNvPr>
          <p:cNvSpPr/>
          <p:nvPr/>
        </p:nvSpPr>
        <p:spPr>
          <a:xfrm>
            <a:off x="609600" y="2438400"/>
            <a:ext cx="10972799" cy="1600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92500"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numbers = [3, 4, 9, 2, 1, 7]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total = process(numbers, add, 0)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starts at 0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product = process(numbers, multiply, 1)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starts at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DBC3D3-DE5E-4D02-9114-0BB44778651B}"/>
              </a:ext>
            </a:extLst>
          </p:cNvPr>
          <p:cNvSpPr/>
          <p:nvPr/>
        </p:nvSpPr>
        <p:spPr>
          <a:xfrm>
            <a:off x="609600" y="4953000"/>
            <a:ext cx="10972799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largest = process(numbers, 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numbers[0])</a:t>
            </a:r>
          </a:p>
        </p:txBody>
      </p:sp>
    </p:spTree>
    <p:extLst>
      <p:ext uri="{BB962C8B-B14F-4D97-AF65-F5344CB8AC3E}">
        <p14:creationId xmlns:p14="http://schemas.microsoft.com/office/powerpoint/2010/main" val="384431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Cryptanalysis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3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7D0D-AF4F-48DD-B194-33FD4A9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7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7011-B618-4FA7-B5E5-1FC3B2869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06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Cryptography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"Secret writing"</a:t>
            </a:r>
          </a:p>
          <a:p>
            <a:r>
              <a:rPr lang="en-US" dirty="0"/>
              <a:t>The art of encoding a message so that its meaning is hidden</a:t>
            </a:r>
          </a:p>
          <a:p>
            <a:r>
              <a:rPr lang="en-US" b="1" dirty="0"/>
              <a:t>Cryptanalysis</a:t>
            </a:r>
            <a:r>
              <a:rPr lang="en-US" dirty="0"/>
              <a:t> is breaking those codes</a:t>
            </a:r>
          </a:p>
        </p:txBody>
      </p:sp>
    </p:spTree>
    <p:extLst>
      <p:ext uri="{BB962C8B-B14F-4D97-AF65-F5344CB8AC3E}">
        <p14:creationId xmlns:p14="http://schemas.microsoft.com/office/powerpoint/2010/main" val="194143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Encryption and decryption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Encryption</a:t>
            </a:r>
            <a:r>
              <a:rPr lang="en-US" dirty="0"/>
              <a:t> is the process of taking a message and encoding it</a:t>
            </a:r>
          </a:p>
          <a:p>
            <a:r>
              <a:rPr lang="en-US" b="1" dirty="0"/>
              <a:t>Decryption</a:t>
            </a:r>
            <a:r>
              <a:rPr lang="en-US" dirty="0"/>
              <a:t> is the process of decoding the code back into a message</a:t>
            </a:r>
          </a:p>
          <a:p>
            <a:r>
              <a:rPr lang="en-US" dirty="0"/>
              <a:t>A </a:t>
            </a:r>
            <a:r>
              <a:rPr lang="en-US" b="1" dirty="0"/>
              <a:t>plaintext</a:t>
            </a:r>
            <a:r>
              <a:rPr lang="en-US" dirty="0"/>
              <a:t> is a message before encryption</a:t>
            </a:r>
          </a:p>
          <a:p>
            <a:r>
              <a:rPr lang="en-US" dirty="0"/>
              <a:t>A </a:t>
            </a:r>
            <a:r>
              <a:rPr lang="en-US" b="1" dirty="0" err="1"/>
              <a:t>ciphertext</a:t>
            </a:r>
            <a:r>
              <a:rPr lang="en-US" dirty="0"/>
              <a:t> is the message in encrypted form</a:t>
            </a:r>
          </a:p>
          <a:p>
            <a:r>
              <a:rPr lang="en-US" dirty="0"/>
              <a:t>A </a:t>
            </a:r>
            <a:r>
              <a:rPr lang="en-US" b="1" dirty="0"/>
              <a:t>key</a:t>
            </a:r>
            <a:r>
              <a:rPr lang="en-US" dirty="0"/>
              <a:t> is an extra piece of information used in the encryption process</a:t>
            </a:r>
          </a:p>
        </p:txBody>
      </p:sp>
    </p:spTree>
    <p:extLst>
      <p:ext uri="{BB962C8B-B14F-4D97-AF65-F5344CB8AC3E}">
        <p14:creationId xmlns:p14="http://schemas.microsoft.com/office/powerpoint/2010/main" val="137669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Transposition cipher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transposition cipher, the letters are reordered but their values are not changed</a:t>
            </a:r>
          </a:p>
          <a:p>
            <a:r>
              <a:rPr lang="en-US" dirty="0"/>
              <a:t>Any transposition cipher is a permutation function of some kind</a:t>
            </a:r>
          </a:p>
        </p:txBody>
      </p:sp>
    </p:spTree>
    <p:extLst>
      <p:ext uri="{BB962C8B-B14F-4D97-AF65-F5344CB8AC3E}">
        <p14:creationId xmlns:p14="http://schemas.microsoft.com/office/powerpoint/2010/main" val="276875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14216-EBEB-43C9-87E8-8F18657F7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 force cryptanalysis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BE473-FAC2-4E04-AFCF-9AB9E9FE5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796807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Brute force</a:t>
            </a:r>
            <a:r>
              <a:rPr lang="en-US" dirty="0"/>
              <a:t> means trying all possibilities</a:t>
            </a:r>
          </a:p>
          <a:p>
            <a:r>
              <a:rPr lang="en-US" dirty="0"/>
              <a:t>For some kinds of encryption, that would mean trying trillions of possibilities</a:t>
            </a:r>
          </a:p>
          <a:p>
            <a:r>
              <a:rPr lang="en-US" dirty="0"/>
              <a:t>For a rail fence cipher, the possible numbers of rails go from 2 up to the length of the message</a:t>
            </a:r>
          </a:p>
          <a:p>
            <a:r>
              <a:rPr lang="en-US" dirty="0"/>
              <a:t>Thus, we can make a simple brute force function that runs our decryption algorithm with all possible rail sizes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0BDF5B-E208-4C1C-8ECE-08F4A3809D51}"/>
              </a:ext>
            </a:extLst>
          </p:cNvPr>
          <p:cNvSpPr/>
          <p:nvPr/>
        </p:nvSpPr>
        <p:spPr>
          <a:xfrm>
            <a:off x="609600" y="4710418"/>
            <a:ext cx="10972799" cy="16903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railBrute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(ciphertext):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(ciphertext) + 1):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	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railDecrypt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(ciphertext,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404421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184FB-A5AC-4CF6-BC11-E2B171AAC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 brute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2A235-3B5C-46A3-82D7-E42ACE685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the previous function gets the right answer, we have to look at all the encryptions to see which one makes sense</a:t>
            </a:r>
          </a:p>
          <a:p>
            <a:r>
              <a:rPr lang="en-US" dirty="0"/>
              <a:t>However, if we load a file containing English words into a Python dictionary, we could see how many real words show up in each decryption</a:t>
            </a:r>
          </a:p>
          <a:p>
            <a:r>
              <a:rPr lang="en-US" dirty="0"/>
              <a:t>Then, we could store the one with the most real English words, assuming that is the best decryption</a:t>
            </a:r>
          </a:p>
        </p:txBody>
      </p:sp>
    </p:spTree>
    <p:extLst>
      <p:ext uri="{BB962C8B-B14F-4D97-AF65-F5344CB8AC3E}">
        <p14:creationId xmlns:p14="http://schemas.microsoft.com/office/powerpoint/2010/main" val="344449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Simple monoalphabetic substitution cipher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map to a random permutation of letters</a:t>
            </a:r>
          </a:p>
          <a:p>
            <a:r>
              <a:rPr lang="en-US" dirty="0"/>
              <a:t>For example: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E("MATH IS GREAT") = "UIYP TQ ABZIY"</a:t>
            </a:r>
          </a:p>
          <a:p>
            <a:r>
              <a:rPr lang="en-US" dirty="0"/>
              <a:t>26! possible permutations</a:t>
            </a:r>
          </a:p>
          <a:p>
            <a:r>
              <a:rPr lang="en-US" dirty="0"/>
              <a:t>Hard to check every one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371605" y="3048000"/>
          <a:ext cx="944879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82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096000" cy="4625609"/>
          </a:xfrm>
        </p:spPr>
        <p:txBody>
          <a:bodyPr/>
          <a:lstStyle/>
          <a:p>
            <a:r>
              <a:rPr lang="en-US" dirty="0"/>
              <a:t>English language defeats us</a:t>
            </a:r>
          </a:p>
          <a:p>
            <a:r>
              <a:rPr lang="en-US" dirty="0"/>
              <a:t>Some letters are used more frequently than others: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ETAOINSHRDLU</a:t>
            </a:r>
          </a:p>
          <a:p>
            <a:r>
              <a:rPr lang="en-US" dirty="0"/>
              <a:t>Longer texts will behave	more consistently</a:t>
            </a:r>
          </a:p>
          <a:p>
            <a:r>
              <a:rPr lang="en-US" dirty="0"/>
              <a:t>Make a histogram, 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break the cipher</a:t>
            </a:r>
          </a:p>
        </p:txBody>
      </p:sp>
      <p:pic>
        <p:nvPicPr>
          <p:cNvPr id="37892" name="Picture 4" descr="C:\Users\Barry\Desktop\English-sl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1981200"/>
            <a:ext cx="5600700" cy="450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Frequency attack</a:t>
            </a:r>
          </a:p>
        </p:txBody>
      </p:sp>
    </p:spTree>
    <p:extLst>
      <p:ext uri="{BB962C8B-B14F-4D97-AF65-F5344CB8AC3E}">
        <p14:creationId xmlns:p14="http://schemas.microsoft.com/office/powerpoint/2010/main" val="74302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600C9-5A80-426A-828F-FFF5BF8E9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F6C27-2BC2-4904-991C-B88030B8C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9680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Tuples</a:t>
            </a:r>
            <a:r>
              <a:rPr lang="en-US" dirty="0"/>
              <a:t> in Python are like lists, except that you can't change them</a:t>
            </a:r>
          </a:p>
          <a:p>
            <a:r>
              <a:rPr lang="en-US" dirty="0"/>
              <a:t>You can still access the items in them with square brackets and an index number</a:t>
            </a:r>
          </a:p>
          <a:p>
            <a:r>
              <a:rPr lang="en-US" dirty="0"/>
              <a:t>Instead of using square brackets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 to say what's in a tuple, you use parentheses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5252AD-9789-463B-AC31-A879E93C1B79}"/>
              </a:ext>
            </a:extLst>
          </p:cNvPr>
          <p:cNvSpPr/>
          <p:nvPr/>
        </p:nvSpPr>
        <p:spPr>
          <a:xfrm>
            <a:off x="609600" y="4648200"/>
            <a:ext cx="10972799" cy="1752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lnSpcReduction="10000"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things = (4,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'wombat'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2.9)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(things[0])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4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(things[1])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wombat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(things[2])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2.9</a:t>
            </a:r>
          </a:p>
        </p:txBody>
      </p:sp>
    </p:spTree>
    <p:extLst>
      <p:ext uri="{BB962C8B-B14F-4D97-AF65-F5344CB8AC3E}">
        <p14:creationId xmlns:p14="http://schemas.microsoft.com/office/powerpoint/2010/main" val="278024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43FF2-30D6-4EF4-8B48-1F7712182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 list in an arbitrary 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FBAF4-A8D0-4E95-B089-02F1414E1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9398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If you have a list (called, say,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things</a:t>
            </a:r>
            <a:r>
              <a:rPr lang="en-US" dirty="0"/>
              <a:t>), you can sort it with the sort function: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 that only works if the items in things are items that Python knows how to sort, like strings or numbers</a:t>
            </a:r>
          </a:p>
          <a:p>
            <a:r>
              <a:rPr lang="en-US" dirty="0"/>
              <a:t>If you want to sort arbitrary items, you have to pass in a function that says how you want them sorted, using a special named argument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681F02-E66F-4C29-B787-E04EA6E4CE8D}"/>
              </a:ext>
            </a:extLst>
          </p:cNvPr>
          <p:cNvSpPr/>
          <p:nvPr/>
        </p:nvSpPr>
        <p:spPr>
          <a:xfrm>
            <a:off x="609600" y="2743200"/>
            <a:ext cx="10972799" cy="685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things.sort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B78A5D-27E2-4071-9621-B7A67B2B07C6}"/>
              </a:ext>
            </a:extLst>
          </p:cNvPr>
          <p:cNvSpPr/>
          <p:nvPr/>
        </p:nvSpPr>
        <p:spPr>
          <a:xfrm>
            <a:off x="609600" y="5715000"/>
            <a:ext cx="10972799" cy="685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things.sort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(key=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howToSort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6344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309D2-8BD2-4F6A-99B5-1C93C01DF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4544C-8AF4-42FF-94CC-061D590D3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our case, we have a list of tuples that look like this: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('A', 0.08162203832186278)</a:t>
            </a:r>
          </a:p>
          <a:p>
            <a:r>
              <a:rPr lang="en-US" dirty="0"/>
              <a:t>We want to sort by the second thing, the frequency</a:t>
            </a:r>
          </a:p>
          <a:p>
            <a:r>
              <a:rPr lang="en-US" dirty="0"/>
              <a:t>We can write a simple function that gives the second thing (which has index 1) in a tuple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02C36E-97E8-4320-9235-961E91996163}"/>
              </a:ext>
            </a:extLst>
          </p:cNvPr>
          <p:cNvSpPr/>
          <p:nvPr/>
        </p:nvSpPr>
        <p:spPr>
          <a:xfrm>
            <a:off x="609600" y="4572000"/>
            <a:ext cx="10972799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second(pair):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pair[1]</a:t>
            </a:r>
          </a:p>
        </p:txBody>
      </p:sp>
    </p:spTree>
    <p:extLst>
      <p:ext uri="{BB962C8B-B14F-4D97-AF65-F5344CB8AC3E}">
        <p14:creationId xmlns:p14="http://schemas.microsoft.com/office/powerpoint/2010/main" val="277350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001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429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49A61-0ADF-4A14-BF96-DA2FCA1A3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if you wanted to do partial matches with text?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3F539-6B9C-47BC-A75B-078FAE402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 you want to search for text that:</a:t>
            </a:r>
          </a:p>
          <a:p>
            <a:pPr lvl="1"/>
            <a:r>
              <a:rPr lang="en-US" dirty="0"/>
              <a:t>Ends with "</a:t>
            </a:r>
            <a:r>
              <a:rPr lang="en-US" dirty="0" err="1"/>
              <a:t>tion</a:t>
            </a:r>
            <a:r>
              <a:rPr lang="en-US" dirty="0"/>
              <a:t>"</a:t>
            </a:r>
          </a:p>
          <a:p>
            <a:pPr lvl="1"/>
            <a:r>
              <a:rPr lang="en-US" dirty="0"/>
              <a:t>Starts with either "Password:" or "password:"</a:t>
            </a:r>
          </a:p>
          <a:p>
            <a:pPr lvl="1"/>
            <a:r>
              <a:rPr lang="en-US" dirty="0"/>
              <a:t>Has exactly five digits, like a zip code</a:t>
            </a:r>
          </a:p>
          <a:p>
            <a:pPr lvl="1"/>
            <a:r>
              <a:rPr lang="en-US" dirty="0"/>
              <a:t>Has a number followed by words like "street", "road", "avenue", "boulevard", "court", "way", or a few other possibilities</a:t>
            </a:r>
          </a:p>
          <a:p>
            <a:r>
              <a:rPr lang="en-US" dirty="0"/>
              <a:t>The tool you want is called </a:t>
            </a:r>
            <a:r>
              <a:rPr lang="en-US" b="1" dirty="0"/>
              <a:t>regular expressions</a:t>
            </a:r>
          </a:p>
          <a:p>
            <a:r>
              <a:rPr lang="en-US" dirty="0"/>
              <a:t>Regular expressions can also be used to verify the formatting of data entered into websites</a:t>
            </a:r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7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D4E27-3F4A-4530-A25C-B90CC7719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774E1-06D5-4E51-B6B1-9EF8D0EC5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10808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In Python, regular expressions are written as strings, using symbols that have special meanings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F747FB-DF1D-482F-BD6B-55F284A2498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2164080"/>
          <a:ext cx="121920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1267">
                  <a:extLst>
                    <a:ext uri="{9D8B030D-6E8A-4147-A177-3AD203B41FA5}">
                      <a16:colId xmlns:a16="http://schemas.microsoft.com/office/drawing/2014/main" val="1601804045"/>
                    </a:ext>
                  </a:extLst>
                </a:gridCol>
                <a:gridCol w="3939483">
                  <a:extLst>
                    <a:ext uri="{9D8B030D-6E8A-4147-A177-3AD203B41FA5}">
                      <a16:colId xmlns:a16="http://schemas.microsoft.com/office/drawing/2014/main" val="486166325"/>
                    </a:ext>
                  </a:extLst>
                </a:gridCol>
                <a:gridCol w="2290075">
                  <a:extLst>
                    <a:ext uri="{9D8B030D-6E8A-4147-A177-3AD203B41FA5}">
                      <a16:colId xmlns:a16="http://schemas.microsoft.com/office/drawing/2014/main" val="2319786357"/>
                    </a:ext>
                  </a:extLst>
                </a:gridCol>
                <a:gridCol w="4601175">
                  <a:extLst>
                    <a:ext uri="{9D8B030D-6E8A-4147-A177-3AD203B41FA5}">
                      <a16:colId xmlns:a16="http://schemas.microsoft.com/office/drawing/2014/main" val="2949262394"/>
                    </a:ext>
                  </a:extLst>
                </a:gridCol>
              </a:tblGrid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Symbols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403759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Set of characters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'[m-z]'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Letters m through 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712652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Special sequence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'\d'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Numerical digits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941366"/>
                  </a:ext>
                </a:extLst>
              </a:tr>
              <a:tr h="32327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Any character (except newline)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cr.p</a:t>
                      </a:r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'crap'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crip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'cr8p'</a:t>
                      </a:r>
                      <a:r>
                        <a:rPr lang="en-US" sz="2200" dirty="0"/>
                        <a:t>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838187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^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Starts with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'^the'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Line starts with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'the'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153462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Ends with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'dog$'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Line ends with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'dog'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712186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Zero or more occurrences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'hi*'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'h'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'hi'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hii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hiii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583210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One or more occurrences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'hi+'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'hi'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hii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hiii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952923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Zero or one occurrences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'team?'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'tea' </a:t>
                      </a:r>
                      <a:r>
                        <a:rPr lang="en-US" sz="2200" dirty="0"/>
                        <a:t>or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'team'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538716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The specified occurrences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'he.{2}o'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'hello'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helpo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hemno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658595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Either/or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gray|grey</a:t>
                      </a:r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'gray'</a:t>
                      </a:r>
                      <a:r>
                        <a:rPr lang="en-US" dirty="0"/>
                        <a:t> </a:t>
                      </a:r>
                      <a:r>
                        <a:rPr lang="en-US" sz="2200" dirty="0"/>
                        <a:t>or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'grey'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722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4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F35F-3160-4835-B7B9-93447D23F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B8AA-63ED-4069-ABDA-D95AA806C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there are certain sets of characters used a lot, there are special sequences for those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BB143DA-A03E-4628-8C95-F29045E340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09600" y="3200400"/>
          <a:ext cx="109728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293">
                  <a:extLst>
                    <a:ext uri="{9D8B030D-6E8A-4147-A177-3AD203B41FA5}">
                      <a16:colId xmlns:a16="http://schemas.microsoft.com/office/drawing/2014/main" val="2952993627"/>
                    </a:ext>
                  </a:extLst>
                </a:gridCol>
                <a:gridCol w="9442507">
                  <a:extLst>
                    <a:ext uri="{9D8B030D-6E8A-4147-A177-3AD203B41FA5}">
                      <a16:colId xmlns:a16="http://schemas.microsoft.com/office/drawing/2014/main" val="33246475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Sequence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820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Numerical digit (0-9)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225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Not</a:t>
                      </a:r>
                      <a:r>
                        <a:rPr lang="en-US" sz="2400" dirty="0"/>
                        <a:t> a numerical digit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325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White space (space, tab, etc.)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606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Not</a:t>
                      </a:r>
                      <a:r>
                        <a:rPr lang="en-US" sz="2400" dirty="0"/>
                        <a:t> white space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339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Alphanumeric (A-Z, a-z, 0-9, and underscore)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953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Not</a:t>
                      </a:r>
                      <a:r>
                        <a:rPr lang="en-US" sz="2400" dirty="0"/>
                        <a:t> alphanumeric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09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24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3B496-A0BA-4BA2-917B-F9D83A055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DDCF3-F6F6-4DEB-A422-906C8A84C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Sets of characters are used a lot</a:t>
            </a:r>
          </a:p>
          <a:p>
            <a:r>
              <a:rPr lang="en-US" dirty="0"/>
              <a:t>There are special rules inside the brackets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6D5CCBD-328D-4574-A7AD-E39A5B7F88D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09600" y="2910840"/>
          <a:ext cx="10938316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905">
                  <a:extLst>
                    <a:ext uri="{9D8B030D-6E8A-4147-A177-3AD203B41FA5}">
                      <a16:colId xmlns:a16="http://schemas.microsoft.com/office/drawing/2014/main" val="3727104475"/>
                    </a:ext>
                  </a:extLst>
                </a:gridCol>
                <a:gridCol w="9031411">
                  <a:extLst>
                    <a:ext uri="{9D8B030D-6E8A-4147-A177-3AD203B41FA5}">
                      <a16:colId xmlns:a16="http://schemas.microsoft.com/office/drawing/2014/main" val="36855639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Set 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052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[amp]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Either a, m, or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945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[a-n]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Any lowercase character in the range from a to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835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[^amp]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Any character except a, m, or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605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[0-9]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Any digit 0-9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715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[a-</a:t>
                      </a:r>
                      <a:r>
                        <a:rPr lang="en-US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zA</a:t>
                      </a:r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-Z]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Any lowercase or uppercase letter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865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[+]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The character +, since most special characters have no special meaning </a:t>
                      </a:r>
                      <a:r>
                        <a:rPr lang="en-US" sz="2400" b="1" dirty="0"/>
                        <a:t>inside</a:t>
                      </a:r>
                      <a:r>
                        <a:rPr lang="en-US" sz="2400" dirty="0"/>
                        <a:t> sets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857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45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5002B-39F6-4FAE-A411-528CEA773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CF6FC-E3F8-40DC-9C5E-BD5AEBE06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1778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Both regular expressions and Python strings use backslash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/>
              <a:t>) to mean special things</a:t>
            </a:r>
          </a:p>
          <a:p>
            <a:r>
              <a:rPr lang="en-US" dirty="0"/>
              <a:t>For this reason, it's common to use </a:t>
            </a:r>
            <a:r>
              <a:rPr lang="en-US" b="1" dirty="0"/>
              <a:t>raw strings</a:t>
            </a:r>
            <a:r>
              <a:rPr lang="en-US" dirty="0"/>
              <a:t> in Python when specifying a regular expression</a:t>
            </a:r>
          </a:p>
          <a:p>
            <a:r>
              <a:rPr lang="en-US" dirty="0"/>
              <a:t>Raw strings start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/>
              <a:t> (before the quotes) and don't treat backslashes as special characters</a:t>
            </a:r>
          </a:p>
          <a:p>
            <a:r>
              <a:rPr lang="en-US" dirty="0"/>
              <a:t>Raw strings are still normal strings, they just let you type things in differently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D412D6-2EE0-4754-A97D-3B0C782B683F}"/>
              </a:ext>
            </a:extLst>
          </p:cNvPr>
          <p:cNvSpPr/>
          <p:nvPr/>
        </p:nvSpPr>
        <p:spPr>
          <a:xfrm>
            <a:off x="609600" y="4953000"/>
            <a:ext cx="10972799" cy="1447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word1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'\n' 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contains newline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word2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'\\n'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contains \n (two characters)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word3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r'\n'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contains \n (two characters)</a:t>
            </a:r>
          </a:p>
        </p:txBody>
      </p:sp>
    </p:spTree>
    <p:extLst>
      <p:ext uri="{BB962C8B-B14F-4D97-AF65-F5344CB8AC3E}">
        <p14:creationId xmlns:p14="http://schemas.microsoft.com/office/powerpoint/2010/main" val="392651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F6E23-2582-4CB2-82C3-E7BB54B3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functions for regular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66CF3-21E4-45FA-9CD7-A5FACABBA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5682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Once you have a string that represents a regular expression, how can you use it?</a:t>
            </a:r>
          </a:p>
          <a:p>
            <a:r>
              <a:rPr lang="en-US" dirty="0"/>
              <a:t>First, import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</a:t>
            </a:r>
            <a:r>
              <a:rPr lang="en-US" dirty="0"/>
              <a:t> module has a number of functions, but three will be useful for us: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8D165E8-974E-4B5B-AFBE-3954479E38D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09600" y="4251960"/>
          <a:ext cx="109728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45898384"/>
                    </a:ext>
                  </a:extLst>
                </a:gridCol>
                <a:gridCol w="8458200">
                  <a:extLst>
                    <a:ext uri="{9D8B030D-6E8A-4147-A177-3AD203B41FA5}">
                      <a16:colId xmlns:a16="http://schemas.microsoft.com/office/drawing/2014/main" val="7528017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925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findall</a:t>
                      </a:r>
                      <a:r>
                        <a:rPr lang="en-US" sz="2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Return a list of all the strings that 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79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split()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Split a string into a list separated by places that 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706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Replace matches with a string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969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80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106BA-170C-43E3-8FF6-43F909EA8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examples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365F92-010E-46CB-8794-A043F154A1D4}"/>
              </a:ext>
            </a:extLst>
          </p:cNvPr>
          <p:cNvSpPr/>
          <p:nvPr/>
        </p:nvSpPr>
        <p:spPr>
          <a:xfrm>
            <a:off x="609600" y="1981200"/>
            <a:ext cx="10972799" cy="441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85000" lnSpcReduction="20000"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text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'we are the wombat combat warriors'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get all words that start with w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wWords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re.findall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r'w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[a-z]*'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text)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Gets: ['we', 'wombat', 'warriors']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split up the string by words that start with w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noWWords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re.split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r'w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[a-z]*'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text)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Gets: ['', ' are the ', ' combat ', '']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replace every word that starts with w with goat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newText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re.sub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r'w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[a-z]*'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'goat'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text)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Gets: 'goat are the goat combat goat'</a:t>
            </a:r>
          </a:p>
        </p:txBody>
      </p:sp>
    </p:spTree>
    <p:extLst>
      <p:ext uri="{BB962C8B-B14F-4D97-AF65-F5344CB8AC3E}">
        <p14:creationId xmlns:p14="http://schemas.microsoft.com/office/powerpoint/2010/main" val="410119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6B30C5-5345-475A-AFB3-74FA2856D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Studying Advice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1213D3-04F6-4673-9A2C-8E4241DC43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134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02A63-786A-407E-A445-4383D8D60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Studying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B5996-D511-481C-ACB6-195A7BC1A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Focus on quizzes</a:t>
            </a:r>
          </a:p>
          <a:p>
            <a:r>
              <a:rPr lang="en-US" dirty="0"/>
              <a:t>Focus on assignments</a:t>
            </a:r>
          </a:p>
          <a:p>
            <a:r>
              <a:rPr lang="en-US" dirty="0"/>
              <a:t>Memorizing things about Python is okay</a:t>
            </a:r>
          </a:p>
          <a:p>
            <a:r>
              <a:rPr lang="en-US" dirty="0"/>
              <a:t>Practicing programming is better</a:t>
            </a:r>
          </a:p>
          <a:p>
            <a:endParaRPr lang="en-US" dirty="0"/>
          </a:p>
          <a:p>
            <a:r>
              <a:rPr lang="en-US" dirty="0"/>
              <a:t>Hints:</a:t>
            </a:r>
          </a:p>
          <a:p>
            <a:pPr lvl="1"/>
            <a:r>
              <a:rPr lang="en-US" dirty="0"/>
              <a:t>You will probably have to use dictionaries</a:t>
            </a:r>
          </a:p>
          <a:p>
            <a:pPr lvl="1"/>
            <a:r>
              <a:rPr lang="en-US" dirty="0"/>
              <a:t>You will have to do something with nested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loops, probably image manipulation</a:t>
            </a:r>
          </a:p>
          <a:p>
            <a:pPr lvl="1"/>
            <a:r>
              <a:rPr lang="en-US" dirty="0"/>
              <a:t>You will have to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loops</a:t>
            </a:r>
          </a:p>
          <a:p>
            <a:pPr lvl="1"/>
            <a:r>
              <a:rPr lang="en-US" dirty="0"/>
              <a:t>You might have to explain a regular expression</a:t>
            </a:r>
          </a:p>
        </p:txBody>
      </p:sp>
    </p:spTree>
    <p:extLst>
      <p:ext uri="{BB962C8B-B14F-4D97-AF65-F5344CB8AC3E}">
        <p14:creationId xmlns:p14="http://schemas.microsoft.com/office/powerpoint/2010/main" val="14433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Format:</a:t>
            </a:r>
          </a:p>
          <a:p>
            <a:pPr lvl="1"/>
            <a:r>
              <a:rPr lang="en-US" dirty="0"/>
              <a:t>Multiple choice questions (~20%)</a:t>
            </a:r>
          </a:p>
          <a:p>
            <a:pPr lvl="1"/>
            <a:r>
              <a:rPr lang="en-US" dirty="0"/>
              <a:t>Short answer questions (~20%)</a:t>
            </a:r>
          </a:p>
          <a:p>
            <a:pPr lvl="1"/>
            <a:r>
              <a:rPr lang="en-US" dirty="0"/>
              <a:t>Programming problems (~60%)</a:t>
            </a:r>
          </a:p>
          <a:p>
            <a:r>
              <a:rPr lang="en-US" dirty="0"/>
              <a:t>Written in class</a:t>
            </a:r>
          </a:p>
          <a:p>
            <a:pPr lvl="1"/>
            <a:r>
              <a:rPr lang="en-US" dirty="0"/>
              <a:t>No notes</a:t>
            </a:r>
          </a:p>
          <a:p>
            <a:pPr lvl="1"/>
            <a:r>
              <a:rPr lang="en-US" dirty="0"/>
              <a:t>Closed book</a:t>
            </a:r>
          </a:p>
          <a:p>
            <a:pPr lvl="1"/>
            <a:r>
              <a:rPr lang="en-US" dirty="0"/>
              <a:t>No calculator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73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day for Assignment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chapters 5 through 8 of the textbook</a:t>
            </a:r>
          </a:p>
          <a:p>
            <a:pPr lvl="1"/>
            <a:r>
              <a:rPr lang="en-US" b="1" dirty="0"/>
              <a:t>Exam 2 on Monday!</a:t>
            </a:r>
          </a:p>
          <a:p>
            <a:r>
              <a:rPr lang="en-US" dirty="0"/>
              <a:t>Work on Assignment 7</a:t>
            </a:r>
          </a:p>
          <a:p>
            <a:pPr lvl="1"/>
            <a:r>
              <a:rPr lang="en-US" b="1" dirty="0"/>
              <a:t>Due Friday by midnight!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63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60FEF-077B-44B7-BAEE-BF130F9BC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161F4-66DD-49D9-8466-1FA96EB91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file is a series of bytes stored on a computer</a:t>
            </a:r>
          </a:p>
          <a:p>
            <a:r>
              <a:rPr lang="en-US" dirty="0"/>
              <a:t>Usually, a file is stored on a hard drive or SSD</a:t>
            </a:r>
          </a:p>
          <a:p>
            <a:r>
              <a:rPr lang="en-US" dirty="0"/>
              <a:t>It's </a:t>
            </a:r>
            <a:r>
              <a:rPr lang="en-US" b="1" dirty="0"/>
              <a:t>persistent</a:t>
            </a:r>
            <a:r>
              <a:rPr lang="en-US" dirty="0"/>
              <a:t>, so it exists after a program is done running</a:t>
            </a:r>
          </a:p>
          <a:p>
            <a:r>
              <a:rPr lang="en-US" dirty="0"/>
              <a:t>Files allow us to do input that would be tedious by hand</a:t>
            </a:r>
          </a:p>
          <a:p>
            <a:r>
              <a:rPr lang="en-US" dirty="0"/>
              <a:t>Files also allow us to do output that is too long to read in one go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4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E7A22-4C19-441B-B578-5FC6C524A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E3131-B93D-4651-9F65-623505302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open a text file with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r>
              <a:rPr lang="en-US" dirty="0"/>
              <a:t> function</a:t>
            </a:r>
          </a:p>
          <a:p>
            <a:r>
              <a:rPr lang="en-US" dirty="0"/>
              <a:t>It takes two string arguments:</a:t>
            </a:r>
          </a:p>
          <a:p>
            <a:pPr lvl="1"/>
            <a:r>
              <a:rPr lang="en-US" dirty="0"/>
              <a:t>File name</a:t>
            </a:r>
          </a:p>
          <a:p>
            <a:pPr lvl="1"/>
            <a:r>
              <a:rPr lang="en-US" dirty="0"/>
              <a:t>Mode (reading: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'r'</a:t>
            </a:r>
            <a:r>
              <a:rPr lang="en-US" dirty="0"/>
              <a:t>, writing: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'w'</a:t>
            </a:r>
            <a:r>
              <a:rPr lang="en-US" dirty="0"/>
              <a:t>, or append: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r>
              <a:rPr lang="en-US" dirty="0"/>
              <a:t>) </a:t>
            </a:r>
          </a:p>
          <a:p>
            <a:r>
              <a:rPr lang="en-US" dirty="0"/>
              <a:t>Append is like writing, except that append writes to the end of the file while writing destroys whatever used to be in the file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7B8842-EDF3-4818-897B-6C4553CC84E2}"/>
              </a:ext>
            </a:extLst>
          </p:cNvPr>
          <p:cNvSpPr txBox="1">
            <a:spLocks/>
          </p:cNvSpPr>
          <p:nvPr/>
        </p:nvSpPr>
        <p:spPr>
          <a:xfrm>
            <a:off x="609600" y="51816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 =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'data.txt'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170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3746</TotalTime>
  <Words>3247</Words>
  <Application>Microsoft Office PowerPoint</Application>
  <PresentationFormat>Widescreen</PresentationFormat>
  <Paragraphs>549</Paragraphs>
  <Slides>62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70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7</vt:lpstr>
      <vt:lpstr>Review</vt:lpstr>
      <vt:lpstr>Exam 2</vt:lpstr>
      <vt:lpstr>Files</vt:lpstr>
      <vt:lpstr>Files</vt:lpstr>
      <vt:lpstr>Opening a file</vt:lpstr>
      <vt:lpstr>Closing a file</vt:lpstr>
      <vt:lpstr>Using with/as</vt:lpstr>
      <vt:lpstr>Using split() with files</vt:lpstr>
      <vt:lpstr>File methods</vt:lpstr>
      <vt:lpstr>while Loops</vt:lpstr>
      <vt:lpstr>Anatomy of a while loop</vt:lpstr>
      <vt:lpstr>Rules for while</vt:lpstr>
      <vt:lpstr>List Comprehensions</vt:lpstr>
      <vt:lpstr>A list comprehension for 10 perfect squares</vt:lpstr>
      <vt:lpstr>A list comprehension for perfect squares of odd numbers</vt:lpstr>
      <vt:lpstr>List comprehension syntax</vt:lpstr>
      <vt:lpstr>Reading Data from the Internet</vt:lpstr>
      <vt:lpstr>URL</vt:lpstr>
      <vt:lpstr>JSON (JavaScript Object Notation)</vt:lpstr>
      <vt:lpstr>Images</vt:lpstr>
      <vt:lpstr>RGB</vt:lpstr>
      <vt:lpstr>Pixels</vt:lpstr>
      <vt:lpstr>To use Pixel</vt:lpstr>
      <vt:lpstr>Image methods</vt:lpstr>
      <vt:lpstr>Nested loops</vt:lpstr>
      <vt:lpstr>Namespaces</vt:lpstr>
      <vt:lpstr>Builtins</vt:lpstr>
      <vt:lpstr>Importing a module</vt:lpstr>
      <vt:lpstr>Importing from a module</vt:lpstr>
      <vt:lpstr>Function Variables</vt:lpstr>
      <vt:lpstr>Putting a function in a variable</vt:lpstr>
      <vt:lpstr>We can make a function that does anything</vt:lpstr>
      <vt:lpstr>Let's make a few actions</vt:lpstr>
      <vt:lpstr>Using our actions</vt:lpstr>
      <vt:lpstr>Cryptanalysis</vt:lpstr>
      <vt:lpstr>Cryptography</vt:lpstr>
      <vt:lpstr>Encryption and decryption</vt:lpstr>
      <vt:lpstr>Transposition cipher</vt:lpstr>
      <vt:lpstr>Brute force cryptanalysis</vt:lpstr>
      <vt:lpstr>Automated brute force</vt:lpstr>
      <vt:lpstr>Simple monoalphabetic substitution cipher</vt:lpstr>
      <vt:lpstr>Frequency attack</vt:lpstr>
      <vt:lpstr>Tuples</vt:lpstr>
      <vt:lpstr>Sorting a list in an arbitrary way</vt:lpstr>
      <vt:lpstr>Sorting tuples</vt:lpstr>
      <vt:lpstr>Regular Expressions</vt:lpstr>
      <vt:lpstr>What if you wanted to do partial matches with text?</vt:lpstr>
      <vt:lpstr>Regular expression syntax</vt:lpstr>
      <vt:lpstr>Special sequences</vt:lpstr>
      <vt:lpstr>Set syntax</vt:lpstr>
      <vt:lpstr>Raw strings</vt:lpstr>
      <vt:lpstr>Python functions for regular expressions</vt:lpstr>
      <vt:lpstr>Regular expression examples</vt:lpstr>
      <vt:lpstr>Studying Advice</vt:lpstr>
      <vt:lpstr>Studying advice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449</cp:revision>
  <dcterms:created xsi:type="dcterms:W3CDTF">2009-01-11T21:03:04Z</dcterms:created>
  <dcterms:modified xsi:type="dcterms:W3CDTF">2023-10-25T19:51:02Z</dcterms:modified>
</cp:coreProperties>
</file>